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78" r:id="rId3"/>
    <p:sldId id="257" r:id="rId4"/>
    <p:sldId id="263" r:id="rId5"/>
    <p:sldId id="264" r:id="rId6"/>
    <p:sldId id="265" r:id="rId7"/>
    <p:sldId id="266" r:id="rId8"/>
    <p:sldId id="267" r:id="rId9"/>
    <p:sldId id="262" r:id="rId10"/>
    <p:sldId id="268" r:id="rId11"/>
    <p:sldId id="258" r:id="rId12"/>
    <p:sldId id="259" r:id="rId13"/>
    <p:sldId id="270" r:id="rId14"/>
    <p:sldId id="271" r:id="rId15"/>
    <p:sldId id="274" r:id="rId16"/>
    <p:sldId id="272" r:id="rId17"/>
    <p:sldId id="275" r:id="rId18"/>
    <p:sldId id="273" r:id="rId19"/>
    <p:sldId id="276" r:id="rId20"/>
    <p:sldId id="269" r:id="rId21"/>
    <p:sldId id="277" r:id="rId2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80876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9004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26818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04167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306079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16167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81508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20512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966292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3151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586250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41463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125096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16502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62741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17968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72075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43438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12377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5945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1577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312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80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78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826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20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24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30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070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996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62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35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ayatkQ9l0A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  <a:r>
              <a:rPr lang="nl-NL" sz="4400" b="0" i="0" u="none" strike="noStrike" cap="none" baseline="0" dirty="0">
                <a:solidFill>
                  <a:schemeClr val="tx1"/>
                </a:solidFill>
                <a:latin typeface="Galdeano"/>
                <a:ea typeface="Galdeano"/>
                <a:cs typeface="Galdeano"/>
                <a:sym typeface="Galdeano"/>
              </a:rPr>
              <a:t> 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Noto Symbol"/>
              <a:buNone/>
            </a:pPr>
            <a:r>
              <a:rPr lang="nl-NL" sz="2000" dirty="0">
                <a:solidFill>
                  <a:schemeClr val="tx1"/>
                </a:solidFill>
                <a:latin typeface="+mj-lt"/>
                <a:ea typeface="Galdeano"/>
                <a:cs typeface="Galdeano"/>
                <a:sym typeface="Galdeano"/>
              </a:rPr>
              <a:t>3</a:t>
            </a:r>
            <a:r>
              <a:rPr lang="nl-NL" sz="2000" baseline="30000" dirty="0">
                <a:solidFill>
                  <a:schemeClr val="tx1"/>
                </a:solidFill>
                <a:latin typeface="+mj-lt"/>
                <a:ea typeface="Galdeano"/>
                <a:cs typeface="Galdeano"/>
                <a:sym typeface="Galdeano"/>
              </a:rPr>
              <a:t>e</a:t>
            </a:r>
            <a:r>
              <a:rPr lang="nl-NL" sz="2000" dirty="0">
                <a:solidFill>
                  <a:schemeClr val="tx1"/>
                </a:solidFill>
                <a:latin typeface="+mj-lt"/>
                <a:ea typeface="Galdeano"/>
                <a:cs typeface="Galdeano"/>
                <a:sym typeface="Galdeano"/>
              </a:rPr>
              <a:t> klas Havo en </a:t>
            </a:r>
            <a:r>
              <a:rPr lang="nl-NL" sz="2000" b="0" i="0" u="none" strike="noStrike" cap="none" baseline="0" dirty="0">
                <a:solidFill>
                  <a:schemeClr val="tx1"/>
                </a:solidFill>
                <a:latin typeface="+mj-lt"/>
                <a:ea typeface="Galdeano"/>
                <a:cs typeface="Galdeano"/>
                <a:sym typeface="Galdeano"/>
              </a:rPr>
              <a:t>VWO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nl-NL" sz="2400" dirty="0"/>
              <a:t>Terwijl de kinderen naar de tv </a:t>
            </a:r>
            <a:r>
              <a:rPr lang="nl-NL" sz="2400" u="sng" dirty="0"/>
              <a:t>keken</a:t>
            </a:r>
            <a:r>
              <a:rPr lang="nl-NL" sz="2400" dirty="0"/>
              <a:t>, </a:t>
            </a:r>
            <a:r>
              <a:rPr lang="nl-NL" sz="2400" u="sng" dirty="0"/>
              <a:t>probeerde</a:t>
            </a:r>
            <a:r>
              <a:rPr lang="nl-NL" sz="2400" dirty="0"/>
              <a:t> de moeder de kanarie, die uit zijn kooitje </a:t>
            </a:r>
            <a:r>
              <a:rPr lang="nl-NL" sz="2400" u="sng" dirty="0"/>
              <a:t>was</a:t>
            </a:r>
            <a:r>
              <a:rPr lang="nl-NL" sz="2400" dirty="0"/>
              <a:t> ontsnapt, te vangen.</a:t>
            </a:r>
          </a:p>
        </p:txBody>
      </p:sp>
    </p:spTree>
    <p:extLst>
      <p:ext uri="{BB962C8B-B14F-4D97-AF65-F5344CB8AC3E}">
        <p14:creationId xmlns:p14="http://schemas.microsoft.com/office/powerpoint/2010/main" val="758477385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2" name="Tijdelijke aanduiding voor tekst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Hoofdzin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OND en PV staan naast elkaar.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Er kan geen zinsdeel tussen OND en PV worden geplaatst.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Kan als enkelvoudige zin voorkomen.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nl-NL" sz="3200" b="1" dirty="0"/>
              <a:t>Bijzin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nl-NL" sz="2400" dirty="0"/>
              <a:t>OND en PV staan ver uit elkaar.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nl-NL" sz="2400" dirty="0"/>
              <a:t>OND en PV naast elkaar? </a:t>
            </a: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dirty="0"/>
              <a:t>woorden tussen plaatsen.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nl-NL" sz="2400" dirty="0"/>
              <a:t>Kan vervangen worden door één woord.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nl-NL" sz="2400" dirty="0"/>
              <a:t>Zinsdeel van de hoofdzin.</a:t>
            </a:r>
          </a:p>
        </p:txBody>
      </p:sp>
    </p:spTree>
    <p:extLst>
      <p:ext uri="{BB962C8B-B14F-4D97-AF65-F5344CB8AC3E}">
        <p14:creationId xmlns:p14="http://schemas.microsoft.com/office/powerpoint/2010/main" val="1358856374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u="sng" dirty="0"/>
              <a:t>Wie de wedstrijd wint</a:t>
            </a:r>
            <a:r>
              <a:rPr lang="nl-NL" sz="2400" dirty="0"/>
              <a:t>, wordt ongetwijfeld kampioen.</a:t>
            </a:r>
          </a:p>
        </p:txBody>
      </p:sp>
    </p:spTree>
    <p:extLst>
      <p:ext uri="{BB962C8B-B14F-4D97-AF65-F5344CB8AC3E}">
        <p14:creationId xmlns:p14="http://schemas.microsoft.com/office/powerpoint/2010/main" val="3131667271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u="sng" dirty="0"/>
              <a:t>Wie de wedstrijd wint</a:t>
            </a:r>
            <a:r>
              <a:rPr lang="nl-NL" sz="2400" dirty="0"/>
              <a:t>, wordt ongetwijfeld kampioen.</a:t>
            </a:r>
            <a:br>
              <a:rPr lang="nl-NL" sz="2400" dirty="0"/>
            </a:br>
            <a:r>
              <a:rPr lang="nl-NL" sz="2400" dirty="0">
                <a:sym typeface="Wingdings" panose="05000000000000000000" pitchFamily="2" charset="2"/>
              </a:rPr>
              <a:t> PV = wint, OND = wie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“</a:t>
            </a:r>
            <a:r>
              <a:rPr lang="nl-NL" sz="2400" u="sng" dirty="0">
                <a:sym typeface="Wingdings" panose="05000000000000000000" pitchFamily="2" charset="2"/>
              </a:rPr>
              <a:t>Diegene</a:t>
            </a:r>
            <a:r>
              <a:rPr lang="nl-NL" sz="2400" dirty="0">
                <a:sym typeface="Wingdings" panose="05000000000000000000" pitchFamily="2" charset="2"/>
              </a:rPr>
              <a:t> wordt ongetwijfeld kampioen.”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b="1" dirty="0">
                <a:sym typeface="Wingdings" panose="05000000000000000000" pitchFamily="2" charset="2"/>
              </a:rPr>
              <a:t>Bijzin</a:t>
            </a:r>
            <a:endParaRPr lang="nl-NL" sz="2400" b="1" dirty="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1100506777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nl-NL" sz="2400" dirty="0"/>
              <a:t>Peter wordt, </a:t>
            </a:r>
            <a:r>
              <a:rPr lang="nl-NL" sz="2400" u="sng" dirty="0"/>
              <a:t>wat hij als kind altijd al heeft willen worden</a:t>
            </a:r>
            <a:r>
              <a:rPr lang="nl-N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566871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nl-NL" sz="2400" dirty="0"/>
              <a:t>Peter wordt, </a:t>
            </a:r>
            <a:r>
              <a:rPr lang="nl-NL" sz="2400" u="sng" dirty="0"/>
              <a:t>wat hij als kind altijd al heeft willen worden</a:t>
            </a:r>
            <a:r>
              <a:rPr lang="nl-NL" sz="2400" dirty="0"/>
              <a:t>.</a:t>
            </a:r>
            <a:br>
              <a:rPr lang="nl-NL" sz="2400" dirty="0"/>
            </a:br>
            <a:r>
              <a:rPr lang="nl-NL" sz="2400" dirty="0">
                <a:sym typeface="Wingdings" panose="05000000000000000000" pitchFamily="2" charset="2"/>
              </a:rPr>
              <a:t> PV = heeft, OND = hij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“Peter wordt </a:t>
            </a:r>
            <a:r>
              <a:rPr lang="nl-NL" sz="2400" u="sng" dirty="0">
                <a:sym typeface="Wingdings" panose="05000000000000000000" pitchFamily="2" charset="2"/>
              </a:rPr>
              <a:t>dat</a:t>
            </a:r>
            <a:r>
              <a:rPr lang="nl-NL" sz="2400" dirty="0">
                <a:sym typeface="Wingdings" panose="05000000000000000000" pitchFamily="2" charset="2"/>
              </a:rPr>
              <a:t>.”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b="1" dirty="0">
                <a:sym typeface="Wingdings" panose="05000000000000000000" pitchFamily="2" charset="2"/>
              </a:rPr>
              <a:t>Bijzin</a:t>
            </a:r>
            <a:endParaRPr lang="nl-NL" sz="2400" b="1" dirty="0"/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982349829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nl-NL" sz="2400" u="sng" dirty="0"/>
              <a:t>Als het dooit</a:t>
            </a:r>
            <a:r>
              <a:rPr lang="nl-NL" sz="2400" dirty="0"/>
              <a:t>, kunnen de schaatswedstrijden niet doorgaan.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2349470543"/>
      </p:ext>
    </p:extLst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nl-NL" sz="2400" u="sng" dirty="0"/>
              <a:t>Als het dooit</a:t>
            </a:r>
            <a:r>
              <a:rPr lang="nl-NL" sz="2400" dirty="0"/>
              <a:t>, kunnen de schaatswedstrijden niet doorgaan.</a:t>
            </a:r>
            <a:br>
              <a:rPr lang="nl-NL" sz="2400" dirty="0"/>
            </a:br>
            <a:r>
              <a:rPr lang="nl-NL" sz="2400" dirty="0">
                <a:sym typeface="Wingdings" panose="05000000000000000000" pitchFamily="2" charset="2"/>
              </a:rPr>
              <a:t> PV = dooit, OND = het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‘als het </a:t>
            </a:r>
            <a:r>
              <a:rPr lang="nl-NL" sz="2400" u="sng" dirty="0">
                <a:sym typeface="Wingdings" panose="05000000000000000000" pitchFamily="2" charset="2"/>
              </a:rPr>
              <a:t>niet</a:t>
            </a:r>
            <a:r>
              <a:rPr lang="nl-NL" sz="2400" dirty="0">
                <a:sym typeface="Wingdings" panose="05000000000000000000" pitchFamily="2" charset="2"/>
              </a:rPr>
              <a:t> dooit’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‘</a:t>
            </a:r>
            <a:r>
              <a:rPr lang="nl-NL" sz="2400" u="sng" dirty="0">
                <a:sym typeface="Wingdings" panose="05000000000000000000" pitchFamily="2" charset="2"/>
              </a:rPr>
              <a:t>Dan</a:t>
            </a:r>
            <a:r>
              <a:rPr lang="nl-NL" sz="2400" dirty="0">
                <a:sym typeface="Wingdings" panose="05000000000000000000" pitchFamily="2" charset="2"/>
              </a:rPr>
              <a:t> kunnen de schaatswedstrijden niet doorgaan.’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b="1" dirty="0">
                <a:sym typeface="Wingdings" panose="05000000000000000000" pitchFamily="2" charset="2"/>
              </a:rPr>
              <a:t>Bijzin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334169820"/>
      </p:ext>
    </p:extLst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</a:pPr>
            <a:r>
              <a:rPr lang="nl-NL" sz="2400" dirty="0"/>
              <a:t>Omdat het na een lange periode van regen eindelijk droog is, </a:t>
            </a:r>
            <a:r>
              <a:rPr lang="nl-NL" sz="2400" u="sng" dirty="0"/>
              <a:t>kunnen de boeren het land gaan bewerken</a:t>
            </a:r>
            <a:r>
              <a:rPr lang="nl-NL" sz="2400" dirty="0"/>
              <a:t>.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4157668942"/>
      </p:ext>
    </p:extLst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Hoofdzin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of bijzin?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</a:pPr>
            <a:r>
              <a:rPr lang="nl-NL" sz="2400" dirty="0"/>
              <a:t>Omdat het na een lange periode van regen eindelijk droog is, </a:t>
            </a:r>
            <a:r>
              <a:rPr lang="nl-NL" sz="2400" u="sng" dirty="0"/>
              <a:t>kunnen de boeren het land gaan bewerken</a:t>
            </a:r>
            <a:r>
              <a:rPr lang="nl-NL" sz="2400" dirty="0"/>
              <a:t>.</a:t>
            </a:r>
            <a:br>
              <a:rPr lang="nl-NL" sz="2400" dirty="0"/>
            </a:br>
            <a:r>
              <a:rPr lang="nl-NL" sz="2400" dirty="0">
                <a:sym typeface="Wingdings" panose="05000000000000000000" pitchFamily="2" charset="2"/>
              </a:rPr>
              <a:t> PV = kunnen, OND = de boeren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*’kunnen niet de boeren het land gaan bewerken.’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b="1" dirty="0">
                <a:sym typeface="Wingdings" panose="05000000000000000000" pitchFamily="2" charset="2"/>
              </a:rPr>
              <a:t>Hoofdzin</a:t>
            </a:r>
            <a:endParaRPr lang="nl-NL" sz="2400" dirty="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1779617011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1ayatkQ9l0A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6923" y="1055077"/>
            <a:ext cx="8550249" cy="480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030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Meerdere hoofdzinnen (</a:t>
            </a:r>
            <a:r>
              <a:rPr lang="nl-NL" sz="2400" b="1" dirty="0">
                <a:ea typeface="Galdeano"/>
                <a:cs typeface="Galdeano"/>
                <a:sym typeface="Galdeano"/>
              </a:rPr>
              <a:t>nevenschikking</a:t>
            </a:r>
            <a:r>
              <a:rPr lang="nl-NL" sz="2400" dirty="0">
                <a:ea typeface="Galdeano"/>
                <a:cs typeface="Galdeano"/>
                <a:sym typeface="Galdeano"/>
              </a:rPr>
              <a:t>)</a:t>
            </a:r>
          </a:p>
          <a:p>
            <a:pPr marL="3600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ea typeface="Galdeano"/>
                <a:cs typeface="Galdeano"/>
                <a:sym typeface="Galdeano"/>
              </a:rPr>
              <a:t>-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Sander is muzikaal, maar hij heeft geen ambitie.</a:t>
            </a:r>
          </a:p>
          <a:p>
            <a:pPr marL="3600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ea typeface="Galdeano"/>
                <a:cs typeface="Galdeano"/>
                <a:sym typeface="Galdeano"/>
              </a:rPr>
              <a:t>-</a:t>
            </a:r>
            <a:r>
              <a:rPr lang="nl-NL" sz="2400" dirty="0">
                <a:solidFill>
                  <a:srgbClr val="0070C0"/>
                </a:solidFill>
                <a:ea typeface="Galdeano"/>
                <a:cs typeface="Galdeano"/>
                <a:sym typeface="Galdeano"/>
              </a:rPr>
              <a:t>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We zijn de weg kwijt en deze plattegrond is verouderd.</a:t>
            </a: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Een hoofdzin met één of meerdere bijzinnen (</a:t>
            </a:r>
            <a:r>
              <a:rPr lang="nl-NL" sz="2400" b="1" dirty="0">
                <a:ea typeface="Galdeano"/>
                <a:cs typeface="Galdeano"/>
                <a:sym typeface="Galdeano"/>
              </a:rPr>
              <a:t>onderschikking</a:t>
            </a:r>
            <a:r>
              <a:rPr lang="nl-NL" sz="2400" dirty="0">
                <a:ea typeface="Galdeano"/>
                <a:cs typeface="Galdeano"/>
                <a:sym typeface="Galdeano"/>
              </a:rPr>
              <a:t>)</a:t>
            </a:r>
          </a:p>
          <a:p>
            <a:pPr marL="3600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ea typeface="Galdeano"/>
                <a:cs typeface="Galdeano"/>
                <a:sym typeface="Galdeano"/>
              </a:rPr>
              <a:t>-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Ik ga vanavond sporten, omdat ik graag fit wil zijn.</a:t>
            </a:r>
          </a:p>
          <a:p>
            <a:pPr marL="3600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ea typeface="Galdeano"/>
                <a:cs typeface="Galdeano"/>
                <a:sym typeface="Galdeano"/>
              </a:rPr>
              <a:t>-</a:t>
            </a:r>
            <a:r>
              <a:rPr lang="nl-NL" sz="2400" dirty="0">
                <a:solidFill>
                  <a:srgbClr val="0070C0"/>
                </a:solidFill>
                <a:ea typeface="Galdeano"/>
                <a:cs typeface="Galdeano"/>
                <a:sym typeface="Galdeano"/>
              </a:rPr>
              <a:t>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Jan hoopt dat hij vanavond vroeg thuis is, zodat hij nog kan gaan hardlopen.</a:t>
            </a:r>
            <a:endParaRPr lang="nl-NL" sz="2400" b="1" dirty="0">
              <a:solidFill>
                <a:srgbClr val="00B0F0"/>
              </a:solidFill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2672400874"/>
      </p:ext>
    </p:extLst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Meerdere hoofd- en bijzinnen (</a:t>
            </a:r>
            <a:r>
              <a:rPr lang="nl-NL" sz="2400" b="1" dirty="0">
                <a:ea typeface="Galdeano"/>
                <a:cs typeface="Galdeano"/>
                <a:sym typeface="Galdeano"/>
              </a:rPr>
              <a:t>onderschikking</a:t>
            </a:r>
            <a:r>
              <a:rPr lang="nl-NL" sz="2400" dirty="0">
                <a:ea typeface="Galdeano"/>
                <a:cs typeface="Galdeano"/>
                <a:sym typeface="Galdeano"/>
              </a:rPr>
              <a:t>)</a:t>
            </a:r>
          </a:p>
          <a:p>
            <a:pPr marL="36000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nl-NL" sz="2400" dirty="0">
                <a:ea typeface="Galdeano"/>
                <a:cs typeface="Galdeano"/>
                <a:sym typeface="Galdeano"/>
              </a:rPr>
              <a:t>-</a:t>
            </a:r>
            <a:r>
              <a:rPr lang="nl-NL" sz="2400" dirty="0">
                <a:solidFill>
                  <a:srgbClr val="0070C0"/>
                </a:solidFill>
                <a:ea typeface="Galdeano"/>
                <a:cs typeface="Galdeano"/>
                <a:sym typeface="Galdeano"/>
              </a:rPr>
              <a:t>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Zodra jullie op de camping zijn aangekomen </a:t>
            </a:r>
            <a:r>
              <a:rPr lang="nl-NL" sz="2400" dirty="0">
                <a:ea typeface="Galdeano"/>
                <a:cs typeface="Galdeano"/>
                <a:sym typeface="Galdeano"/>
              </a:rPr>
              <a:t>(BZ)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, wil je me dan even bellen </a:t>
            </a:r>
            <a:r>
              <a:rPr lang="nl-NL" sz="2400" dirty="0">
                <a:ea typeface="Galdeano"/>
                <a:cs typeface="Galdeano"/>
                <a:sym typeface="Galdeano"/>
              </a:rPr>
              <a:t>(HZ)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, zodat ik weet </a:t>
            </a:r>
            <a:r>
              <a:rPr lang="nl-NL" sz="2400" dirty="0">
                <a:ea typeface="Galdeano"/>
                <a:cs typeface="Galdeano"/>
                <a:sym typeface="Galdeano"/>
              </a:rPr>
              <a:t>(HZ) 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dat alles is goed gegaan </a:t>
            </a:r>
            <a:r>
              <a:rPr lang="nl-NL" sz="2400" dirty="0">
                <a:ea typeface="Galdeano"/>
                <a:cs typeface="Galdeano"/>
                <a:sym typeface="Galdeano"/>
              </a:rPr>
              <a:t>(BZ)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?</a:t>
            </a:r>
            <a:endParaRPr lang="nl-NL" sz="2400" b="1" dirty="0">
              <a:solidFill>
                <a:srgbClr val="00B0F0"/>
              </a:solidFill>
              <a:ea typeface="Galdeano"/>
              <a:cs typeface="Galdeano"/>
              <a:sym typeface="Galdeano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2588362229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Ik </a:t>
            </a:r>
            <a:r>
              <a:rPr lang="nl-NL" sz="2400" u="sng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ga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 vanavond </a:t>
            </a:r>
            <a:r>
              <a:rPr lang="nl-NL" sz="2400" u="sng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sporten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Mijn broer </a:t>
            </a:r>
            <a:r>
              <a:rPr lang="nl-NL" sz="2400" u="sng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gaat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 naar de bioscoop.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dirty="0">
              <a:solidFill>
                <a:srgbClr val="00B0F0"/>
              </a:solidFill>
              <a:ea typeface="Galdeano"/>
              <a:cs typeface="Galdeano"/>
              <a:sym typeface="Galdeano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Ik </a:t>
            </a:r>
            <a:r>
              <a:rPr lang="nl-NL" sz="2400" u="sng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ga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 vanavond sporten en mijn broer </a:t>
            </a:r>
            <a:r>
              <a:rPr lang="nl-NL" sz="2400" u="sng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gaat</a:t>
            </a:r>
            <a:r>
              <a:rPr lang="nl-NL" sz="2400" dirty="0">
                <a:solidFill>
                  <a:srgbClr val="00B0F0"/>
                </a:solidFill>
                <a:ea typeface="Galdeano"/>
                <a:cs typeface="Galdeano"/>
                <a:sym typeface="Galdeano"/>
              </a:rPr>
              <a:t> naar de bioscoop.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dirty="0">
              <a:ea typeface="Galdeano"/>
              <a:cs typeface="Galdeano"/>
              <a:sym typeface="Galdeano"/>
            </a:endParaRP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Zin met één PV = </a:t>
            </a:r>
            <a:r>
              <a:rPr lang="nl-NL" sz="2400" b="1" dirty="0">
                <a:ea typeface="Galdeano"/>
                <a:cs typeface="Galdeano"/>
                <a:sym typeface="Galdeano"/>
              </a:rPr>
              <a:t>enkelvoudige zin</a:t>
            </a: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dirty="0">
                <a:ea typeface="Galdeano"/>
                <a:cs typeface="Galdeano"/>
                <a:sym typeface="Galdeano"/>
              </a:rPr>
              <a:t>Zin met meer dan één PV = </a:t>
            </a:r>
            <a:r>
              <a:rPr lang="nl-NL" sz="2400" b="1" dirty="0">
                <a:ea typeface="Galdeano"/>
                <a:cs typeface="Galdeano"/>
                <a:sym typeface="Galdeano"/>
              </a:rPr>
              <a:t>samengestelde zin</a:t>
            </a: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nl-NL" sz="2400" b="0" i="0" u="none" strike="noStrike" cap="none" baseline="0" dirty="0">
                <a:ea typeface="Galdeano"/>
                <a:cs typeface="Galdeano"/>
                <a:sym typeface="Galdeano"/>
              </a:rPr>
              <a:t>Hoeveel delen?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 Zoek álle </a:t>
            </a:r>
            <a:r>
              <a:rPr lang="nl-NL" sz="2400" b="0" i="0" u="none" strike="noStrike" cap="none" dirty="0" err="1">
                <a:ea typeface="Galdeano"/>
                <a:cs typeface="Galdeano"/>
                <a:sym typeface="Galdeano"/>
              </a:rPr>
              <a:t>PV’s</a:t>
            </a:r>
            <a:r>
              <a:rPr lang="nl-NL" sz="2400" b="0" i="0" u="none" strike="noStrike" cap="none" dirty="0">
                <a:ea typeface="Galdeano"/>
                <a:cs typeface="Galdeano"/>
                <a:sym typeface="Galdeano"/>
              </a:rPr>
              <a:t>!</a:t>
            </a: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Wie de wedstrijd wint, wordt ongetwijfeld kampioen.</a:t>
            </a:r>
          </a:p>
          <a:p>
            <a:pPr marL="360000" marR="0" lvl="0" indent="-3600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3486268060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Wie de wedstrijd </a:t>
            </a:r>
            <a:r>
              <a:rPr lang="nl-NL" sz="2400" u="sng" dirty="0"/>
              <a:t>wint</a:t>
            </a:r>
            <a:r>
              <a:rPr lang="nl-NL" sz="2400" dirty="0"/>
              <a:t>, </a:t>
            </a:r>
            <a:r>
              <a:rPr lang="nl-NL" sz="2400" u="sng" dirty="0"/>
              <a:t>wordt</a:t>
            </a:r>
            <a:r>
              <a:rPr lang="nl-NL" sz="2400" dirty="0"/>
              <a:t> ongetwijfeld kampioen.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Peter wordt, wat hij als kind altijd al heeft willen worden. </a:t>
            </a:r>
          </a:p>
          <a:p>
            <a:pPr marL="360000" marR="0" lvl="0" indent="-3600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AutoNum type="arabicPeriod"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2596474103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Wie de wedstrijd </a:t>
            </a:r>
            <a:r>
              <a:rPr lang="nl-NL" sz="2400" u="sng" dirty="0"/>
              <a:t>wint</a:t>
            </a:r>
            <a:r>
              <a:rPr lang="nl-NL" sz="2400" dirty="0"/>
              <a:t>, </a:t>
            </a:r>
            <a:r>
              <a:rPr lang="nl-NL" sz="2400" u="sng" dirty="0"/>
              <a:t>wordt</a:t>
            </a:r>
            <a:r>
              <a:rPr lang="nl-NL" sz="2400" dirty="0"/>
              <a:t> ongetwijfeld kampioen.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Peter </a:t>
            </a:r>
            <a:r>
              <a:rPr lang="nl-NL" sz="2400" u="sng" dirty="0"/>
              <a:t>wordt</a:t>
            </a:r>
            <a:r>
              <a:rPr lang="nl-NL" sz="2400" dirty="0"/>
              <a:t>, wat hij als kind altijd al </a:t>
            </a:r>
            <a:r>
              <a:rPr lang="nl-NL" sz="2400" u="sng" dirty="0"/>
              <a:t>heeft</a:t>
            </a:r>
            <a:r>
              <a:rPr lang="nl-NL" sz="2400" dirty="0"/>
              <a:t> willen worden. 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Als het dooit, kunnen de schaatswedstrijden niet doorgaan.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None/>
            </a:pPr>
            <a:endParaRPr lang="nl-NL" sz="2400" b="0" i="0" u="none" strike="noStrike" cap="none" baseline="0" dirty="0">
              <a:ea typeface="Galdeano"/>
              <a:cs typeface="Galdeano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2399463400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Wie de wedstrijd </a:t>
            </a:r>
            <a:r>
              <a:rPr lang="nl-NL" sz="2400" u="sng" dirty="0"/>
              <a:t>wint</a:t>
            </a:r>
            <a:r>
              <a:rPr lang="nl-NL" sz="2400" dirty="0"/>
              <a:t>, </a:t>
            </a:r>
            <a:r>
              <a:rPr lang="nl-NL" sz="2400" u="sng" dirty="0"/>
              <a:t>wordt</a:t>
            </a:r>
            <a:r>
              <a:rPr lang="nl-NL" sz="2400" dirty="0"/>
              <a:t> ongetwijfeld kampioen.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Peter </a:t>
            </a:r>
            <a:r>
              <a:rPr lang="nl-NL" sz="2400" u="sng" dirty="0"/>
              <a:t>wordt</a:t>
            </a:r>
            <a:r>
              <a:rPr lang="nl-NL" sz="2400" dirty="0"/>
              <a:t>, wat hij als kind altijd al </a:t>
            </a:r>
            <a:r>
              <a:rPr lang="nl-NL" sz="2400" u="sng" dirty="0"/>
              <a:t>heeft</a:t>
            </a:r>
            <a:r>
              <a:rPr lang="nl-NL" sz="2400" dirty="0"/>
              <a:t> willen worden. 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Als het </a:t>
            </a:r>
            <a:r>
              <a:rPr lang="nl-NL" sz="2400" u="sng" dirty="0"/>
              <a:t>dooit</a:t>
            </a:r>
            <a:r>
              <a:rPr lang="nl-NL" sz="2400" dirty="0"/>
              <a:t>, </a:t>
            </a:r>
            <a:r>
              <a:rPr lang="nl-NL" sz="2400" u="sng" dirty="0"/>
              <a:t>kunnen</a:t>
            </a:r>
            <a:r>
              <a:rPr lang="nl-NL" sz="2400" dirty="0"/>
              <a:t> de schaatswedstrijden niet doorgaan. 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Omdat het na een lange periode van regen eindelijk droog is, kunnen de boeren het land gaan bewerken. </a:t>
            </a:r>
          </a:p>
        </p:txBody>
      </p:sp>
    </p:spTree>
    <p:extLst>
      <p:ext uri="{BB962C8B-B14F-4D97-AF65-F5344CB8AC3E}">
        <p14:creationId xmlns:p14="http://schemas.microsoft.com/office/powerpoint/2010/main" val="4150494419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Wie de wedstrijd </a:t>
            </a:r>
            <a:r>
              <a:rPr lang="nl-NL" sz="2400" u="sng" dirty="0"/>
              <a:t>wint</a:t>
            </a:r>
            <a:r>
              <a:rPr lang="nl-NL" sz="2400" dirty="0"/>
              <a:t>, </a:t>
            </a:r>
            <a:r>
              <a:rPr lang="nl-NL" sz="2400" u="sng" dirty="0"/>
              <a:t>wordt</a:t>
            </a:r>
            <a:r>
              <a:rPr lang="nl-NL" sz="2400" dirty="0"/>
              <a:t> ongetwijfeld kampioen.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Peter </a:t>
            </a:r>
            <a:r>
              <a:rPr lang="nl-NL" sz="2400" u="sng" dirty="0"/>
              <a:t>wordt</a:t>
            </a:r>
            <a:r>
              <a:rPr lang="nl-NL" sz="2400" dirty="0"/>
              <a:t>, wat hij als kind altijd al </a:t>
            </a:r>
            <a:r>
              <a:rPr lang="nl-NL" sz="2400" u="sng" dirty="0"/>
              <a:t>heeft</a:t>
            </a:r>
            <a:r>
              <a:rPr lang="nl-NL" sz="2400" dirty="0"/>
              <a:t> willen worden. 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Als het </a:t>
            </a:r>
            <a:r>
              <a:rPr lang="nl-NL" sz="2400" u="sng" dirty="0"/>
              <a:t>dooit</a:t>
            </a:r>
            <a:r>
              <a:rPr lang="nl-NL" sz="2400" dirty="0"/>
              <a:t>, </a:t>
            </a:r>
            <a:r>
              <a:rPr lang="nl-NL" sz="2400" u="sng" dirty="0"/>
              <a:t>kunnen</a:t>
            </a:r>
            <a:r>
              <a:rPr lang="nl-NL" sz="2400" dirty="0"/>
              <a:t> de schaatswedstrijden niet doorgaan. </a:t>
            </a:r>
          </a:p>
          <a:p>
            <a:pPr marL="360000" lvl="0" indent="-36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400" dirty="0"/>
              <a:t>Omdat het na een lange periode van regen eindelijk droog </a:t>
            </a:r>
            <a:r>
              <a:rPr lang="nl-NL" sz="2400" u="sng" dirty="0"/>
              <a:t>is</a:t>
            </a:r>
            <a:r>
              <a:rPr lang="nl-NL" sz="2400" dirty="0"/>
              <a:t>, </a:t>
            </a:r>
            <a:r>
              <a:rPr lang="nl-NL" sz="2400" u="sng" dirty="0"/>
              <a:t>kunnen</a:t>
            </a:r>
            <a:r>
              <a:rPr lang="nl-NL" sz="2400" dirty="0"/>
              <a:t> de boeren het land gaan bewerken. </a:t>
            </a:r>
          </a:p>
        </p:txBody>
      </p:sp>
    </p:spTree>
    <p:extLst>
      <p:ext uri="{BB962C8B-B14F-4D97-AF65-F5344CB8AC3E}">
        <p14:creationId xmlns:p14="http://schemas.microsoft.com/office/powerpoint/2010/main" val="156476185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FFFFFF"/>
              </a:buClr>
              <a:buSzPct val="25000"/>
              <a:buFont typeface="Galdeano"/>
              <a:buNone/>
            </a:pPr>
            <a:r>
              <a:rPr lang="nl-NL" sz="5400" b="0" i="0" u="none" strike="noStrike" cap="none" baseline="0" dirty="0">
                <a:solidFill>
                  <a:schemeClr val="tx1"/>
                </a:solidFill>
                <a:ea typeface="Galdeano"/>
                <a:cs typeface="Galdeano"/>
                <a:sym typeface="Galdeano"/>
              </a:rPr>
              <a:t>Samengestelde zinnen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827583" y="1988840"/>
            <a:ext cx="7408332" cy="4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Hoeveel delen?</a:t>
            </a: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nl-NL" sz="2400" dirty="0"/>
              <a:t>Terwijl de kinderen naar de tv keken, probeerde de moeder de kanarie, die uit zijn kooitje was ontsnapt, te vangen.</a:t>
            </a:r>
          </a:p>
        </p:txBody>
      </p:sp>
    </p:spTree>
    <p:extLst>
      <p:ext uri="{BB962C8B-B14F-4D97-AF65-F5344CB8AC3E}">
        <p14:creationId xmlns:p14="http://schemas.microsoft.com/office/powerpoint/2010/main" val="1616320960"/>
      </p:ext>
    </p:extLst>
  </p:cSld>
  <p:clrMapOvr>
    <a:masterClrMapping/>
  </p:clrMapOvr>
  <p:transition spd="slow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274</TotalTime>
  <Words>630</Words>
  <Application>Microsoft Office PowerPoint</Application>
  <PresentationFormat>Diavoorstelling (4:3)</PresentationFormat>
  <Paragraphs>85</Paragraphs>
  <Slides>21</Slides>
  <Notes>20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30" baseType="lpstr">
      <vt:lpstr>Arial</vt:lpstr>
      <vt:lpstr>Calibri</vt:lpstr>
      <vt:lpstr>Galdeano</vt:lpstr>
      <vt:lpstr>Noto Symbol</vt:lpstr>
      <vt:lpstr>Tw Cen MT</vt:lpstr>
      <vt:lpstr>Tw Cen MT Condensed</vt:lpstr>
      <vt:lpstr>Wingdings</vt:lpstr>
      <vt:lpstr>Wingdings 3</vt:lpstr>
      <vt:lpstr>Integraal</vt:lpstr>
      <vt:lpstr>Samengestelde zinnen </vt:lpstr>
      <vt:lpstr>PowerPoint-presentatie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  <vt:lpstr>Samengestelde zinnen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Zinsontleding</dc:title>
  <dc:creator>Vriesm</dc:creator>
  <cp:lastModifiedBy>Nienke Schepers</cp:lastModifiedBy>
  <cp:revision>70</cp:revision>
  <dcterms:modified xsi:type="dcterms:W3CDTF">2017-02-02T15:52:58Z</dcterms:modified>
</cp:coreProperties>
</file>